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60" r:id="rId2"/>
    <p:sldId id="276" r:id="rId3"/>
    <p:sldId id="323" r:id="rId4"/>
    <p:sldId id="303" r:id="rId5"/>
    <p:sldId id="281" r:id="rId6"/>
    <p:sldId id="266" r:id="rId7"/>
    <p:sldId id="256" r:id="rId8"/>
    <p:sldId id="282" r:id="rId9"/>
    <p:sldId id="272" r:id="rId10"/>
    <p:sldId id="304" r:id="rId11"/>
    <p:sldId id="305" r:id="rId12"/>
    <p:sldId id="306" r:id="rId13"/>
    <p:sldId id="287" r:id="rId14"/>
    <p:sldId id="308" r:id="rId15"/>
    <p:sldId id="309" r:id="rId16"/>
    <p:sldId id="310" r:id="rId17"/>
    <p:sldId id="295" r:id="rId18"/>
    <p:sldId id="300" r:id="rId19"/>
    <p:sldId id="301" r:id="rId20"/>
    <p:sldId id="283" r:id="rId21"/>
    <p:sldId id="279" r:id="rId22"/>
    <p:sldId id="280" r:id="rId23"/>
    <p:sldId id="293" r:id="rId24"/>
    <p:sldId id="313" r:id="rId25"/>
    <p:sldId id="277" r:id="rId26"/>
    <p:sldId id="314" r:id="rId27"/>
    <p:sldId id="311" r:id="rId28"/>
    <p:sldId id="298" r:id="rId29"/>
    <p:sldId id="294" r:id="rId30"/>
    <p:sldId id="299" r:id="rId31"/>
    <p:sldId id="315" r:id="rId32"/>
    <p:sldId id="316" r:id="rId33"/>
    <p:sldId id="318" r:id="rId34"/>
    <p:sldId id="320" r:id="rId35"/>
    <p:sldId id="317" r:id="rId36"/>
    <p:sldId id="319" r:id="rId37"/>
    <p:sldId id="302" r:id="rId38"/>
    <p:sldId id="321" r:id="rId39"/>
    <p:sldId id="322" r:id="rId40"/>
    <p:sldId id="32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25" autoAdjust="0"/>
    <p:restoredTop sz="96764" autoAdjust="0"/>
  </p:normalViewPr>
  <p:slideViewPr>
    <p:cSldViewPr snapToGrid="0">
      <p:cViewPr varScale="1">
        <p:scale>
          <a:sx n="122" d="100"/>
          <a:sy n="12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33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628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12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7406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9898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1107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7633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594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182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943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424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30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292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201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048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741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10A9-AEDA-4696-A271-BB3BCBC6CCB4}" type="datetimeFigureOut">
              <a:rPr lang="es-PE" smtClean="0"/>
              <a:t>17/10/2022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BBA514-9286-48F8-BAB1-1C34EF7B988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972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10.102.10.48/Desarrollos/Hidro/04.Analisis_Hidricos.html#analisis-linea-base-geoambienta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10.102.10.48/Desarrollos/Hidro/08.Piper_Map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2.10.48/Desarrollos/Peligro/05.Filtro_Map_Peligro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10.102.10.48/Desarrollos/Peligro/Interactive_Map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2.10.48/Desarrollos/Peligro/ANN_Peligros.html#an&#225;lisis-mapa-de-predicci&#243;n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lonso-otiniano.shinyapps.io/peligros_geologico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CDE30A8-902F-4C54-8255-DBDD363BE8D3}"/>
              </a:ext>
            </a:extLst>
          </p:cNvPr>
          <p:cNvSpPr txBox="1"/>
          <p:nvPr/>
        </p:nvSpPr>
        <p:spPr>
          <a:xfrm>
            <a:off x="541068" y="1517023"/>
            <a:ext cx="9806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ACT15: </a:t>
            </a:r>
            <a:r>
              <a:rPr lang="es-ES" sz="2800" dirty="0"/>
              <a:t>Sistematización, procesamiento y visualización de datos de la DGAR (Inteligencia Artificial)</a:t>
            </a:r>
            <a:endParaRPr lang="es-PE" sz="2800" dirty="0"/>
          </a:p>
          <a:p>
            <a:r>
              <a:rPr lang="es-PE" sz="2800" b="1" dirty="0"/>
              <a:t>TITULO:  Avance sobre la implementación de desarrollos en geomatemática</a:t>
            </a:r>
            <a:endParaRPr lang="es-PE" sz="2800" dirty="0"/>
          </a:p>
          <a:p>
            <a:endParaRPr lang="es-PE" sz="2800" dirty="0"/>
          </a:p>
          <a:p>
            <a:r>
              <a:rPr lang="es-PE" sz="2800" b="1" dirty="0"/>
              <a:t>DESARROLLADO POR: </a:t>
            </a:r>
          </a:p>
          <a:p>
            <a:r>
              <a:rPr lang="es-PE" sz="2800" dirty="0"/>
              <a:t>ALONSO OTINIANO ZAVALA</a:t>
            </a:r>
          </a:p>
          <a:p>
            <a:r>
              <a:rPr lang="es-PE" sz="2800" dirty="0"/>
              <a:t>JOSEPS ANDRADE CHOQUE</a:t>
            </a:r>
          </a:p>
          <a:p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34795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F31AF-266B-7C11-7C37-39CFA232E63D}"/>
              </a:ext>
            </a:extLst>
          </p:cNvPr>
          <p:cNvSpPr txBox="1"/>
          <p:nvPr/>
        </p:nvSpPr>
        <p:spPr>
          <a:xfrm>
            <a:off x="197732" y="158234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4</a:t>
            </a:r>
            <a:r>
              <a:rPr lang="es-PE" sz="1800" dirty="0"/>
              <a:t>. Soluciones Geomatemáticas Aplicadas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AF62D-5E55-BC04-55D1-9CED1278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527566"/>
            <a:ext cx="9456413" cy="618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4C619D-A3BD-40F0-DA2D-7C5DE271B9C6}"/>
              </a:ext>
            </a:extLst>
          </p:cNvPr>
          <p:cNvSpPr txBox="1">
            <a:spLocks noChangeArrowheads="1"/>
          </p:cNvSpPr>
          <p:nvPr/>
        </p:nvSpPr>
        <p:spPr>
          <a:xfrm>
            <a:off x="8650612" y="923925"/>
            <a:ext cx="2312663" cy="91440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altLang="es-P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</a:t>
            </a:r>
          </a:p>
          <a:p>
            <a:r>
              <a:rPr lang="es-ES_tradnl" altLang="es-P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Probabilidad </a:t>
            </a:r>
          </a:p>
          <a:p>
            <a:r>
              <a:rPr lang="es-ES_tradnl" altLang="es-PE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Hídricos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D966E-1126-C6CF-B21F-85C1FE513F0D}"/>
              </a:ext>
            </a:extLst>
          </p:cNvPr>
          <p:cNvSpPr txBox="1"/>
          <p:nvPr/>
        </p:nvSpPr>
        <p:spPr>
          <a:xfrm>
            <a:off x="654847" y="923925"/>
            <a:ext cx="1606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/>
              <a:t>4.1 </a:t>
            </a:r>
            <a:r>
              <a:rPr lang="es-PE" sz="1800" dirty="0" err="1"/>
              <a:t>Robust</a:t>
            </a:r>
            <a:r>
              <a:rPr lang="es-PE" sz="1800" dirty="0"/>
              <a:t> </a:t>
            </a:r>
            <a:r>
              <a:rPr lang="es-PE" sz="1800" dirty="0" err="1"/>
              <a:t>Order</a:t>
            </a:r>
            <a:endParaRPr lang="es-PE" sz="1800" dirty="0"/>
          </a:p>
          <a:p>
            <a:r>
              <a:rPr lang="es-PE" dirty="0" err="1"/>
              <a:t>Statistics</a:t>
            </a:r>
            <a:r>
              <a:rPr lang="es-PE" dirty="0"/>
              <a:t> (ROS)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B45DB-AC11-5BF5-6466-166460E59B15}"/>
              </a:ext>
            </a:extLst>
          </p:cNvPr>
          <p:cNvSpPr txBox="1"/>
          <p:nvPr/>
        </p:nvSpPr>
        <p:spPr>
          <a:xfrm>
            <a:off x="197732" y="2270284"/>
            <a:ext cx="16024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CASO: </a:t>
            </a: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Tratamiento de datos de recursos hídricos en metales y no metales disueltos o totales con valores debajo del limite de detección y su aplicación </a:t>
            </a:r>
          </a:p>
        </p:txBody>
      </p:sp>
    </p:spTree>
    <p:extLst>
      <p:ext uri="{BB962C8B-B14F-4D97-AF65-F5344CB8AC3E}">
        <p14:creationId xmlns:p14="http://schemas.microsoft.com/office/powerpoint/2010/main" val="1595497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68708-3430-9821-4A63-9EEAE833A687}"/>
              </a:ext>
            </a:extLst>
          </p:cNvPr>
          <p:cNvSpPr txBox="1">
            <a:spLocks/>
          </p:cNvSpPr>
          <p:nvPr/>
        </p:nvSpPr>
        <p:spPr>
          <a:xfrm>
            <a:off x="546795" y="289183"/>
            <a:ext cx="9505056" cy="4766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/>
              <a:t>DIAGRAMA DE FLUJO (TRATAMIENTO DE DATO ROS)</a:t>
            </a:r>
            <a:endParaRPr lang="es-PE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83E59-6AFE-F746-7A29-270043EF2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287" r="18990" b="5697"/>
          <a:stretch/>
        </p:blipFill>
        <p:spPr bwMode="auto">
          <a:xfrm>
            <a:off x="906835" y="1377727"/>
            <a:ext cx="8444842" cy="424847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1622E-1EE7-86F5-9CA5-1818FD0DE2E8}"/>
              </a:ext>
            </a:extLst>
          </p:cNvPr>
          <p:cNvSpPr txBox="1"/>
          <p:nvPr/>
        </p:nvSpPr>
        <p:spPr>
          <a:xfrm>
            <a:off x="978843" y="889311"/>
            <a:ext cx="50405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633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776C5-30FF-167E-A7E8-F1FE0526ECEC}"/>
              </a:ext>
            </a:extLst>
          </p:cNvPr>
          <p:cNvSpPr txBox="1">
            <a:spLocks/>
          </p:cNvSpPr>
          <p:nvPr/>
        </p:nvSpPr>
        <p:spPr>
          <a:xfrm>
            <a:off x="1223070" y="212983"/>
            <a:ext cx="9505056" cy="4766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/>
              <a:t>DIAGRAMA DE FLUJO (TRATAMIENTO DE DATO ROS)</a:t>
            </a:r>
            <a:endParaRPr lang="es-PE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F2664-ADB6-1D35-689B-CB959437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90" y="1405629"/>
            <a:ext cx="9121353" cy="4821439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0A211-C0F5-943D-FFB0-136412EC1DB0}"/>
              </a:ext>
            </a:extLst>
          </p:cNvPr>
          <p:cNvSpPr txBox="1"/>
          <p:nvPr/>
        </p:nvSpPr>
        <p:spPr>
          <a:xfrm>
            <a:off x="971042" y="931291"/>
            <a:ext cx="50405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E810-4714-41F7-2B4D-57D13C48A05A}"/>
              </a:ext>
            </a:extLst>
          </p:cNvPr>
          <p:cNvSpPr txBox="1"/>
          <p:nvPr/>
        </p:nvSpPr>
        <p:spPr>
          <a:xfrm>
            <a:off x="119336" y="3403947"/>
            <a:ext cx="504056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A3832F-026A-B072-A2E0-8A498D4D5DC7}"/>
              </a:ext>
            </a:extLst>
          </p:cNvPr>
          <p:cNvCxnSpPr>
            <a:cxnSpLocks/>
          </p:cNvCxnSpPr>
          <p:nvPr/>
        </p:nvCxnSpPr>
        <p:spPr>
          <a:xfrm>
            <a:off x="623392" y="3632843"/>
            <a:ext cx="32599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56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94E7C64-C644-4446-9CFE-30EAE0A856CE}"/>
              </a:ext>
            </a:extLst>
          </p:cNvPr>
          <p:cNvSpPr txBox="1"/>
          <p:nvPr/>
        </p:nvSpPr>
        <p:spPr>
          <a:xfrm>
            <a:off x="3479637" y="1312489"/>
            <a:ext cx="25546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Multivariado Estadístico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Factorial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Correspondencia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Conglomerado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Discriminante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9F3C17-3647-4D63-A4C5-313B445F561B}"/>
              </a:ext>
            </a:extLst>
          </p:cNvPr>
          <p:cNvSpPr txBox="1"/>
          <p:nvPr/>
        </p:nvSpPr>
        <p:spPr>
          <a:xfrm>
            <a:off x="3503712" y="2862066"/>
            <a:ext cx="253059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Machine </a:t>
            </a:r>
            <a:r>
              <a:rPr lang="es-PE" sz="1200" b="1" dirty="0" err="1"/>
              <a:t>Learning</a:t>
            </a:r>
            <a:endParaRPr lang="es-P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Supervisado (Predicción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no Supervisado (Patrones para </a:t>
            </a:r>
            <a:r>
              <a:rPr lang="es-PE" sz="1200" dirty="0" err="1"/>
              <a:t>Prediccion</a:t>
            </a:r>
            <a:r>
              <a:rPr lang="es-PE" sz="1200" dirty="0"/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831BC9-27E7-4365-84A5-3B37D2E3ACB3}"/>
              </a:ext>
            </a:extLst>
          </p:cNvPr>
          <p:cNvSpPr txBox="1"/>
          <p:nvPr/>
        </p:nvSpPr>
        <p:spPr>
          <a:xfrm>
            <a:off x="3430378" y="4392220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Geoestadística:</a:t>
            </a:r>
          </a:p>
          <a:p>
            <a:r>
              <a:rPr lang="es-PE" sz="1200" dirty="0"/>
              <a:t>Simple Kriging</a:t>
            </a:r>
          </a:p>
          <a:p>
            <a:r>
              <a:rPr lang="es-PE" sz="1200" dirty="0" err="1"/>
              <a:t>Sequential</a:t>
            </a:r>
            <a:r>
              <a:rPr lang="es-PE" sz="1200" dirty="0"/>
              <a:t> Gauss </a:t>
            </a:r>
            <a:r>
              <a:rPr lang="es-PE" sz="1200" dirty="0" err="1"/>
              <a:t>Simulation</a:t>
            </a:r>
            <a:endParaRPr lang="es-PE" sz="1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1FA07F-62DF-442B-8EB4-CFA2FCF42DDC}"/>
              </a:ext>
            </a:extLst>
          </p:cNvPr>
          <p:cNvSpPr txBox="1"/>
          <p:nvPr/>
        </p:nvSpPr>
        <p:spPr>
          <a:xfrm>
            <a:off x="3435436" y="5642361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Series tempo-espaciales</a:t>
            </a:r>
          </a:p>
          <a:p>
            <a:r>
              <a:rPr lang="es-PE" sz="1200" dirty="0"/>
              <a:t>LSTM</a:t>
            </a:r>
          </a:p>
          <a:p>
            <a:r>
              <a:rPr lang="es-PE" sz="1200" dirty="0"/>
              <a:t>ARIMA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3BA727-4F19-469F-9778-A353A450908C}"/>
              </a:ext>
            </a:extLst>
          </p:cNvPr>
          <p:cNvSpPr/>
          <p:nvPr/>
        </p:nvSpPr>
        <p:spPr>
          <a:xfrm>
            <a:off x="522988" y="2512817"/>
            <a:ext cx="2191411" cy="1924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719C05B-F38D-44D3-8002-3F48DC1A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387" y="4484607"/>
            <a:ext cx="5398698" cy="182524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0239BEA-2F66-4399-AA41-93FA84A7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81" y="548147"/>
            <a:ext cx="5745267" cy="3703801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B57EDA8-FB91-49AA-B1D2-7FDD72CD1F2F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714399" y="1912654"/>
            <a:ext cx="765238" cy="156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65840C69-50BC-4515-AA4A-24E8751DE76F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2714399" y="3369898"/>
            <a:ext cx="789313" cy="10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E973E5A-3BD4-4F6D-B3DF-445933E1F25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738474" y="3522361"/>
            <a:ext cx="691904" cy="119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766776F-888C-40E5-9F14-E4261A326C6A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2714399" y="3474820"/>
            <a:ext cx="721037" cy="2490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94D678B-C77A-490A-BEDE-61D8446F8E7F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>
            <a:off x="6034306" y="1912654"/>
            <a:ext cx="388875" cy="48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EBBAF6D-74A2-4348-A32C-79C872656017}"/>
              </a:ext>
            </a:extLst>
          </p:cNvPr>
          <p:cNvCxnSpPr>
            <a:cxnSpLocks/>
            <a:stCxn id="9" idx="3"/>
            <a:endCxn id="35" idx="1"/>
          </p:cNvCxnSpPr>
          <p:nvPr/>
        </p:nvCxnSpPr>
        <p:spPr>
          <a:xfrm>
            <a:off x="6034306" y="3369898"/>
            <a:ext cx="538081" cy="202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BF378-F253-4339-8B0A-7066ADE7FCFF}"/>
              </a:ext>
            </a:extLst>
          </p:cNvPr>
          <p:cNvSpPr txBox="1"/>
          <p:nvPr/>
        </p:nvSpPr>
        <p:spPr>
          <a:xfrm>
            <a:off x="132743" y="10764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/>
              <a:t>APLICACIONES AVANZADAS DEL RESULTADO PARA MODELOS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B92363-47F9-4462-869A-1CFB32201147}"/>
              </a:ext>
            </a:extLst>
          </p:cNvPr>
          <p:cNvSpPr/>
          <p:nvPr/>
        </p:nvSpPr>
        <p:spPr>
          <a:xfrm>
            <a:off x="704640" y="2828835"/>
            <a:ext cx="181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TABLA CON DATA COMPLETA POR MODELAMIENTO ROBUTO 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190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94E7C64-C644-4446-9CFE-30EAE0A856CE}"/>
              </a:ext>
            </a:extLst>
          </p:cNvPr>
          <p:cNvSpPr txBox="1"/>
          <p:nvPr/>
        </p:nvSpPr>
        <p:spPr>
          <a:xfrm>
            <a:off x="3479637" y="1312489"/>
            <a:ext cx="25546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b="1" dirty="0"/>
              <a:t>Análisis Multivariado Estadístico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Factorial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Correspondencia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Conglomerado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Análisis de Discriminante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9F3C17-3647-4D63-A4C5-313B445F561B}"/>
              </a:ext>
            </a:extLst>
          </p:cNvPr>
          <p:cNvSpPr txBox="1"/>
          <p:nvPr/>
        </p:nvSpPr>
        <p:spPr>
          <a:xfrm>
            <a:off x="3503712" y="2862066"/>
            <a:ext cx="253059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Machine </a:t>
            </a:r>
            <a:r>
              <a:rPr lang="es-PE" sz="1200" b="1" dirty="0" err="1"/>
              <a:t>Learning</a:t>
            </a:r>
            <a:endParaRPr lang="es-P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Supervisado (Predicción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200" dirty="0"/>
              <a:t>Aprendizaje no Supervisado (Patrones para Predicción)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831BC9-27E7-4365-84A5-3B37D2E3ACB3}"/>
              </a:ext>
            </a:extLst>
          </p:cNvPr>
          <p:cNvSpPr txBox="1"/>
          <p:nvPr/>
        </p:nvSpPr>
        <p:spPr>
          <a:xfrm>
            <a:off x="3479637" y="4113657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Geoestadística:</a:t>
            </a:r>
          </a:p>
          <a:p>
            <a:r>
              <a:rPr lang="es-PE" sz="1200" dirty="0"/>
              <a:t>Simple Kriging</a:t>
            </a:r>
          </a:p>
          <a:p>
            <a:r>
              <a:rPr lang="es-PE" sz="1200" dirty="0" err="1"/>
              <a:t>Sequential</a:t>
            </a:r>
            <a:r>
              <a:rPr lang="es-PE" sz="1200" dirty="0"/>
              <a:t> Gauss </a:t>
            </a:r>
            <a:r>
              <a:rPr lang="es-PE" sz="1200" dirty="0" err="1"/>
              <a:t>Simulation</a:t>
            </a:r>
            <a:endParaRPr lang="es-PE" sz="1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1FA07F-62DF-442B-8EB4-CFA2FCF42DDC}"/>
              </a:ext>
            </a:extLst>
          </p:cNvPr>
          <p:cNvSpPr txBox="1"/>
          <p:nvPr/>
        </p:nvSpPr>
        <p:spPr>
          <a:xfrm>
            <a:off x="3479637" y="5258392"/>
            <a:ext cx="2530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PE" sz="1200" b="1" dirty="0"/>
              <a:t>Series tempo-espaciales</a:t>
            </a:r>
          </a:p>
          <a:p>
            <a:r>
              <a:rPr lang="es-PE" sz="1200" dirty="0"/>
              <a:t>LSTM</a:t>
            </a:r>
          </a:p>
          <a:p>
            <a:r>
              <a:rPr lang="es-PE" sz="1200" dirty="0"/>
              <a:t>ARIMA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C5EDEE4-AC46-4300-9F76-BACF0F4F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80" y="1604360"/>
            <a:ext cx="5730415" cy="1755365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B57EDA8-FB91-49AA-B1D2-7FDD72CD1F2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38474" y="1912654"/>
            <a:ext cx="741163" cy="163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65840C69-50BC-4515-AA4A-24E8751DE76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38474" y="3369898"/>
            <a:ext cx="765238" cy="17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E973E5A-3BD4-4F6D-B3DF-445933E1F25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738474" y="3544662"/>
            <a:ext cx="741163" cy="89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766776F-888C-40E5-9F14-E4261A326C6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38474" y="3544662"/>
            <a:ext cx="741163" cy="203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93D45C1C-6BA2-4B59-AC12-88AAEAE68B60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 flipV="1">
            <a:off x="6010231" y="2482043"/>
            <a:ext cx="415349" cy="195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n 64">
            <a:extLst>
              <a:ext uri="{FF2B5EF4-FFF2-40B4-BE49-F238E27FC236}">
                <a16:creationId xmlns:a16="http://schemas.microsoft.com/office/drawing/2014/main" id="{80EE094D-9C21-4598-879E-FBFAAA8891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54" y="4029579"/>
            <a:ext cx="5206607" cy="2351749"/>
          </a:xfrm>
          <a:prstGeom prst="rect">
            <a:avLst/>
          </a:prstGeom>
        </p:spPr>
      </p:pic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37F2C496-2151-41AD-8904-924B3EBDD8E7}"/>
              </a:ext>
            </a:extLst>
          </p:cNvPr>
          <p:cNvCxnSpPr>
            <a:cxnSpLocks/>
            <a:stCxn id="13" idx="3"/>
            <a:endCxn id="65" idx="1"/>
          </p:cNvCxnSpPr>
          <p:nvPr/>
        </p:nvCxnSpPr>
        <p:spPr>
          <a:xfrm flipV="1">
            <a:off x="6010231" y="5205454"/>
            <a:ext cx="480123" cy="37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BF378-F253-4339-8B0A-7066ADE7FCFF}"/>
              </a:ext>
            </a:extLst>
          </p:cNvPr>
          <p:cNvSpPr txBox="1"/>
          <p:nvPr/>
        </p:nvSpPr>
        <p:spPr>
          <a:xfrm>
            <a:off x="329580" y="398586"/>
            <a:ext cx="6901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/>
              <a:t>APLICACIONES AVANZADAS PARA MODELOS</a:t>
            </a:r>
          </a:p>
        </p:txBody>
      </p:sp>
      <p:sp>
        <p:nvSpPr>
          <p:cNvPr id="32" name="Rectángulo 14">
            <a:extLst>
              <a:ext uri="{FF2B5EF4-FFF2-40B4-BE49-F238E27FC236}">
                <a16:creationId xmlns:a16="http://schemas.microsoft.com/office/drawing/2014/main" id="{D4860B34-E46C-41AD-92F9-7BC7659AF425}"/>
              </a:ext>
            </a:extLst>
          </p:cNvPr>
          <p:cNvSpPr/>
          <p:nvPr/>
        </p:nvSpPr>
        <p:spPr>
          <a:xfrm>
            <a:off x="547063" y="2582659"/>
            <a:ext cx="2191411" cy="1924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A6314-DCA5-4F17-AE25-AB0D61486531}"/>
              </a:ext>
            </a:extLst>
          </p:cNvPr>
          <p:cNvSpPr/>
          <p:nvPr/>
        </p:nvSpPr>
        <p:spPr>
          <a:xfrm>
            <a:off x="728715" y="2898677"/>
            <a:ext cx="181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TABLA CON DATA COMPLETA POR MODELAMIENTO ROBUTO 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246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AACB24-B4A0-0738-AECB-D10AEF2C3BDB}"/>
              </a:ext>
            </a:extLst>
          </p:cNvPr>
          <p:cNvSpPr txBox="1"/>
          <p:nvPr/>
        </p:nvSpPr>
        <p:spPr>
          <a:xfrm>
            <a:off x="200025" y="164515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/>
              <a:t>4.2 Ordenamiento de la estructura de peligros geológicos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0A7CF-DECA-34F4-2D8A-CF163234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2" y="1569545"/>
            <a:ext cx="10554615" cy="403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ADECFB-7E01-B066-0F8F-5EFDB47FFFA2}"/>
              </a:ext>
            </a:extLst>
          </p:cNvPr>
          <p:cNvSpPr txBox="1"/>
          <p:nvPr/>
        </p:nvSpPr>
        <p:spPr>
          <a:xfrm>
            <a:off x="779145" y="1064839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effectLst/>
                <a:latin typeface="var(--header-font-family)"/>
              </a:rPr>
              <a:t>Etapas de Análisis y Avances</a:t>
            </a:r>
          </a:p>
        </p:txBody>
      </p:sp>
    </p:spTree>
    <p:extLst>
      <p:ext uri="{BB962C8B-B14F-4D97-AF65-F5344CB8AC3E}">
        <p14:creationId xmlns:p14="http://schemas.microsoft.com/office/powerpoint/2010/main" val="406352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71F46-341D-D01D-5308-F5909EB4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5"/>
          <a:stretch/>
        </p:blipFill>
        <p:spPr>
          <a:xfrm>
            <a:off x="1119836" y="558641"/>
            <a:ext cx="8031784" cy="5699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AD405-4D49-C28D-B9E8-5770DD861BF9}"/>
              </a:ext>
            </a:extLst>
          </p:cNvPr>
          <p:cNvSpPr txBox="1"/>
          <p:nvPr/>
        </p:nvSpPr>
        <p:spPr>
          <a:xfrm>
            <a:off x="390525" y="189309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effectLst/>
                <a:latin typeface="var(--header-font-family)"/>
              </a:rPr>
              <a:t>Diagrama de Base de Datos Peligros Geológicos</a:t>
            </a:r>
          </a:p>
        </p:txBody>
      </p:sp>
    </p:spTree>
    <p:extLst>
      <p:ext uri="{BB962C8B-B14F-4D97-AF65-F5344CB8AC3E}">
        <p14:creationId xmlns:p14="http://schemas.microsoft.com/office/powerpoint/2010/main" val="38612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326570" y="307603"/>
            <a:ext cx="11316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Estructuración SQL de Base de Datos con conexión a servidor online y </a:t>
            </a:r>
            <a:r>
              <a:rPr lang="es-PE" sz="2400" b="1" i="1" dirty="0" err="1"/>
              <a:t>Dashboard</a:t>
            </a:r>
            <a:r>
              <a:rPr lang="es-PE" sz="2400" b="1" i="1" dirty="0"/>
              <a:t> en tiempo real.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FD4BB-B34C-E74D-A041-5FCA06802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72"/>
          <a:stretch/>
        </p:blipFill>
        <p:spPr>
          <a:xfrm>
            <a:off x="232562" y="5719400"/>
            <a:ext cx="9038103" cy="367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094AC-77F4-1DDB-11D3-E31D7220CD25}"/>
              </a:ext>
            </a:extLst>
          </p:cNvPr>
          <p:cNvSpPr/>
          <p:nvPr/>
        </p:nvSpPr>
        <p:spPr>
          <a:xfrm>
            <a:off x="2833007" y="5719401"/>
            <a:ext cx="1143000" cy="36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74408-3916-B6FE-0559-82AEE2A2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47659"/>
            <a:ext cx="8001000" cy="41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8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18B93-1C8D-4D27-C81E-A09C15BE0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52"/>
          <a:stretch/>
        </p:blipFill>
        <p:spPr>
          <a:xfrm>
            <a:off x="333249" y="5288280"/>
            <a:ext cx="9190516" cy="259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8317CA-1673-8CF1-B453-0033DC3FDC6F}"/>
              </a:ext>
            </a:extLst>
          </p:cNvPr>
          <p:cNvSpPr/>
          <p:nvPr/>
        </p:nvSpPr>
        <p:spPr>
          <a:xfrm>
            <a:off x="2392135" y="5180185"/>
            <a:ext cx="1143000" cy="36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7A7AE-B3A2-D086-0DC6-1E7C0820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5" y="708693"/>
            <a:ext cx="8914132" cy="45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7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B30FD-E8E4-A861-E572-57AA7460B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33"/>
          <a:stretch/>
        </p:blipFill>
        <p:spPr>
          <a:xfrm>
            <a:off x="264193" y="4652866"/>
            <a:ext cx="10668193" cy="213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31E4D2-32A3-66AA-D88A-9853FAB4D989}"/>
              </a:ext>
            </a:extLst>
          </p:cNvPr>
          <p:cNvSpPr/>
          <p:nvPr/>
        </p:nvSpPr>
        <p:spPr>
          <a:xfrm>
            <a:off x="2890157" y="4555671"/>
            <a:ext cx="1143000" cy="36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4D149-A6B4-901F-701A-653CFCA22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3" y="626812"/>
            <a:ext cx="11178540" cy="392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E1C3B0-586C-47DE-968A-8FFA00D184F2}"/>
              </a:ext>
            </a:extLst>
          </p:cNvPr>
          <p:cNvSpPr txBox="1"/>
          <p:nvPr/>
        </p:nvSpPr>
        <p:spPr>
          <a:xfrm>
            <a:off x="804567" y="864739"/>
            <a:ext cx="95617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TEMARIO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Problemática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Objetivos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Mapeo y Diseño del Flujo de Dato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Soluciones Geomatemáticas Aplicadas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PE" sz="2800" dirty="0"/>
              <a:t>ROS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PE" sz="2800" dirty="0"/>
              <a:t>Ordenamiento estructura Peligros Geológicos </a:t>
            </a:r>
            <a:endParaRPr lang="es-PE" sz="2800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Desarrollo Geomatemático Aplicado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Machine Learning (ANN) Peligros Geológicos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Conclusiones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/>
              <a:t>Recomendaciones</a:t>
            </a:r>
          </a:p>
          <a:p>
            <a:pPr lvl="1"/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32992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7F1A1D22-C013-4C2C-ACAB-92DBBA409928}"/>
              </a:ext>
            </a:extLst>
          </p:cNvPr>
          <p:cNvGrpSpPr/>
          <p:nvPr/>
        </p:nvGrpSpPr>
        <p:grpSpPr>
          <a:xfrm>
            <a:off x="1184896" y="773255"/>
            <a:ext cx="8371027" cy="4535128"/>
            <a:chOff x="266900" y="-325549"/>
            <a:chExt cx="9824252" cy="578787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5A225D61-B671-4DD1-9250-44BA15AD8981}"/>
                </a:ext>
              </a:extLst>
            </p:cNvPr>
            <p:cNvGrpSpPr/>
            <p:nvPr/>
          </p:nvGrpSpPr>
          <p:grpSpPr>
            <a:xfrm>
              <a:off x="266900" y="2997065"/>
              <a:ext cx="4941721" cy="1497690"/>
              <a:chOff x="149685" y="2178220"/>
              <a:chExt cx="12007949" cy="4336966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94BDBCAB-5E63-4701-9094-A5F9D4EC8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685" y="2239963"/>
                <a:ext cx="5582065" cy="4275223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EBCF84C0-6EE8-4DA0-902E-0D52A1BD5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134" y="2178220"/>
                <a:ext cx="6110500" cy="4275226"/>
              </a:xfrm>
              <a:prstGeom prst="rect">
                <a:avLst/>
              </a:prstGeom>
            </p:spPr>
          </p:pic>
        </p:grp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E3F4D948-7BA6-4662-8441-BA7ED25EB140}"/>
                </a:ext>
              </a:extLst>
            </p:cNvPr>
            <p:cNvGrpSpPr/>
            <p:nvPr/>
          </p:nvGrpSpPr>
          <p:grpSpPr>
            <a:xfrm>
              <a:off x="5382890" y="-325549"/>
              <a:ext cx="4708262" cy="1589972"/>
              <a:chOff x="-1921050" y="-148720"/>
              <a:chExt cx="10771148" cy="3893338"/>
            </a:xfrm>
          </p:grpSpPr>
          <p:pic>
            <p:nvPicPr>
              <p:cNvPr id="8" name="Picture 2" descr="Image result for GEOLOGICAL HAZARDS RSTUDIO">
                <a:extLst>
                  <a:ext uri="{FF2B5EF4-FFF2-40B4-BE49-F238E27FC236}">
                    <a16:creationId xmlns:a16="http://schemas.microsoft.com/office/drawing/2014/main" id="{E0998740-8910-4310-A82B-E629B7C92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9424" y="-148720"/>
                <a:ext cx="5450674" cy="3893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2CB27612-F9EF-4764-A995-B68190C6D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791"/>
              <a:stretch/>
            </p:blipFill>
            <p:spPr>
              <a:xfrm>
                <a:off x="-1921050" y="-100075"/>
                <a:ext cx="5585867" cy="3514616"/>
              </a:xfrm>
              <a:prstGeom prst="rect">
                <a:avLst/>
              </a:prstGeom>
            </p:spPr>
          </p:pic>
        </p:grpSp>
        <p:pic>
          <p:nvPicPr>
            <p:cNvPr id="1030" name="Picture 6" descr="Diseño de base de datos, parte I: Introducción – Sólo es Ciencia">
              <a:extLst>
                <a:ext uri="{FF2B5EF4-FFF2-40B4-BE49-F238E27FC236}">
                  <a16:creationId xmlns:a16="http://schemas.microsoft.com/office/drawing/2014/main" id="{67659F35-CD1D-4C31-A117-E4319E08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451" y="2421143"/>
              <a:ext cx="1747038" cy="2191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2AC454E2-CFB3-4FDB-A952-6AB24E7904D7}"/>
                </a:ext>
              </a:extLst>
            </p:cNvPr>
            <p:cNvSpPr/>
            <p:nvPr/>
          </p:nvSpPr>
          <p:spPr>
            <a:xfrm>
              <a:off x="3265713" y="2441777"/>
              <a:ext cx="390224" cy="3287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a la derecha 11">
              <a:extLst>
                <a:ext uri="{FF2B5EF4-FFF2-40B4-BE49-F238E27FC236}">
                  <a16:creationId xmlns:a16="http://schemas.microsoft.com/office/drawing/2014/main" id="{AF56965D-58B8-46B1-8B0B-CE95D0EA5A65}"/>
                </a:ext>
              </a:extLst>
            </p:cNvPr>
            <p:cNvSpPr/>
            <p:nvPr/>
          </p:nvSpPr>
          <p:spPr>
            <a:xfrm>
              <a:off x="5060143" y="2995363"/>
              <a:ext cx="609210" cy="3737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57FCC11F-3598-48F3-9178-BB35FEFDC7DC}"/>
                </a:ext>
              </a:extLst>
            </p:cNvPr>
            <p:cNvSpPr/>
            <p:nvPr/>
          </p:nvSpPr>
          <p:spPr>
            <a:xfrm rot="18302269">
              <a:off x="6832951" y="1972609"/>
              <a:ext cx="896015" cy="3862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echa: a la derecha 14">
              <a:extLst>
                <a:ext uri="{FF2B5EF4-FFF2-40B4-BE49-F238E27FC236}">
                  <a16:creationId xmlns:a16="http://schemas.microsoft.com/office/drawing/2014/main" id="{7C6C0D65-FE7F-409B-9580-05E8759C4E52}"/>
                </a:ext>
              </a:extLst>
            </p:cNvPr>
            <p:cNvSpPr/>
            <p:nvPr/>
          </p:nvSpPr>
          <p:spPr>
            <a:xfrm>
              <a:off x="7529536" y="3109819"/>
              <a:ext cx="545904" cy="3737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echa: a la derecha 16">
              <a:extLst>
                <a:ext uri="{FF2B5EF4-FFF2-40B4-BE49-F238E27FC236}">
                  <a16:creationId xmlns:a16="http://schemas.microsoft.com/office/drawing/2014/main" id="{066BD9F1-2B07-41DC-BF3C-EB16669966E8}"/>
                </a:ext>
              </a:extLst>
            </p:cNvPr>
            <p:cNvSpPr/>
            <p:nvPr/>
          </p:nvSpPr>
          <p:spPr>
            <a:xfrm rot="7607315">
              <a:off x="5717586" y="4777605"/>
              <a:ext cx="956078" cy="4133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lecha: a la derecha 17">
              <a:extLst>
                <a:ext uri="{FF2B5EF4-FFF2-40B4-BE49-F238E27FC236}">
                  <a16:creationId xmlns:a16="http://schemas.microsoft.com/office/drawing/2014/main" id="{16BEA449-E1D1-4E91-80EC-70A4A1136934}"/>
                </a:ext>
              </a:extLst>
            </p:cNvPr>
            <p:cNvSpPr/>
            <p:nvPr/>
          </p:nvSpPr>
          <p:spPr>
            <a:xfrm rot="1453128">
              <a:off x="7243952" y="4573933"/>
              <a:ext cx="1629560" cy="437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3F6D9A0-48F2-43F3-A576-7A14F4B8DA6C}"/>
              </a:ext>
            </a:extLst>
          </p:cNvPr>
          <p:cNvSpPr txBox="1"/>
          <p:nvPr/>
        </p:nvSpPr>
        <p:spPr>
          <a:xfrm>
            <a:off x="857592" y="1436230"/>
            <a:ext cx="2327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DATA FILTRADAPOR APLICATIVO ENLAZADO A LA GEODATABASE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0023B18-18D5-4638-8E89-33209CD58D1C}"/>
              </a:ext>
            </a:extLst>
          </p:cNvPr>
          <p:cNvSpPr txBox="1"/>
          <p:nvPr/>
        </p:nvSpPr>
        <p:spPr>
          <a:xfrm>
            <a:off x="690956" y="3050426"/>
            <a:ext cx="2945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CONTROLES DE CALIDAD AUTOMATIZADOS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19EC271-DF3E-4042-A39A-EAA2567FE0DB}"/>
              </a:ext>
            </a:extLst>
          </p:cNvPr>
          <p:cNvSpPr txBox="1"/>
          <p:nvPr/>
        </p:nvSpPr>
        <p:spPr>
          <a:xfrm>
            <a:off x="5882350" y="320640"/>
            <a:ext cx="3667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b="1" dirty="0"/>
              <a:t>GRÁFICOS  Y DIAGRAMAS DE EVALUACIÓN EN TIEMPO REAL (Estadística, Geoestadística y Machine </a:t>
            </a:r>
            <a:r>
              <a:rPr lang="es-PE" sz="1000" b="1" dirty="0" err="1"/>
              <a:t>Learning</a:t>
            </a:r>
            <a:r>
              <a:rPr lang="es-PE" sz="1000" b="1" dirty="0"/>
              <a:t>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DA8E909-E6D2-4132-AE2D-DCC0785C85E5}"/>
              </a:ext>
            </a:extLst>
          </p:cNvPr>
          <p:cNvSpPr txBox="1"/>
          <p:nvPr/>
        </p:nvSpPr>
        <p:spPr>
          <a:xfrm>
            <a:off x="7913917" y="2531629"/>
            <a:ext cx="3252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VISUALIZACIÓN A TRAVÉS DE DASHBOARDS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5A4367B-6962-4164-8205-1916DA04037F}"/>
              </a:ext>
            </a:extLst>
          </p:cNvPr>
          <p:cNvSpPr txBox="1"/>
          <p:nvPr/>
        </p:nvSpPr>
        <p:spPr>
          <a:xfrm>
            <a:off x="1858980" y="5241237"/>
            <a:ext cx="1529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/>
              <a:t>MODELAMIEINTO 3D</a:t>
            </a:r>
          </a:p>
          <a:p>
            <a:pPr algn="ctr"/>
            <a:r>
              <a:rPr lang="es-PE" sz="1100" b="1" dirty="0"/>
              <a:t>CON INTELIGENCIA ARTIFICIAL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BFCA7BD-15DD-48B6-83DC-9748AD79E5E6}"/>
              </a:ext>
            </a:extLst>
          </p:cNvPr>
          <p:cNvSpPr txBox="1"/>
          <p:nvPr/>
        </p:nvSpPr>
        <p:spPr>
          <a:xfrm>
            <a:off x="7053239" y="5379698"/>
            <a:ext cx="148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Movimientos en Masa (ANN)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D860455F-745D-4371-9C34-49CF49D952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24" y="2739697"/>
            <a:ext cx="1787738" cy="88226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5C4B716-B26E-441C-A623-5BBCBB34BF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44" y="712462"/>
            <a:ext cx="1407093" cy="2162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5F7EDD2-805E-42C0-BF7D-093E47F6A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388" y="4742612"/>
            <a:ext cx="1668895" cy="962619"/>
          </a:xfrm>
          <a:prstGeom prst="rect">
            <a:avLst/>
          </a:prstGeom>
        </p:spPr>
      </p:pic>
      <p:pic>
        <p:nvPicPr>
          <p:cNvPr id="1026" name="Picture 2" descr="An Overview of Leapfrog Hydro">
            <a:extLst>
              <a:ext uri="{FF2B5EF4-FFF2-40B4-BE49-F238E27FC236}">
                <a16:creationId xmlns:a16="http://schemas.microsoft.com/office/drawing/2014/main" id="{CAAD28D8-4D9B-4A06-B7D3-8DF7FCA21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5" t="15259" r="15222" b="39668"/>
          <a:stretch/>
        </p:blipFill>
        <p:spPr bwMode="auto">
          <a:xfrm>
            <a:off x="3462270" y="4944534"/>
            <a:ext cx="2409010" cy="146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282F50-C46E-4EDF-9655-B1DC6130F910}"/>
              </a:ext>
            </a:extLst>
          </p:cNvPr>
          <p:cNvSpPr txBox="1"/>
          <p:nvPr/>
        </p:nvSpPr>
        <p:spPr>
          <a:xfrm>
            <a:off x="310808" y="155529"/>
            <a:ext cx="451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dirty="0"/>
              <a:t>5. Desarrollo Geomatemático Aplicado</a:t>
            </a:r>
          </a:p>
        </p:txBody>
      </p:sp>
    </p:spTree>
    <p:extLst>
      <p:ext uri="{BB962C8B-B14F-4D97-AF65-F5344CB8AC3E}">
        <p14:creationId xmlns:p14="http://schemas.microsoft.com/office/powerpoint/2010/main" val="5082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D49004-34C8-4BCD-88E3-01ABA743E945}"/>
              </a:ext>
            </a:extLst>
          </p:cNvPr>
          <p:cNvSpPr txBox="1"/>
          <p:nvPr/>
        </p:nvSpPr>
        <p:spPr>
          <a:xfrm>
            <a:off x="367392" y="191829"/>
            <a:ext cx="7681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/>
              <a:t>Desarrollos (Data con QA/QC y ROS)</a:t>
            </a:r>
            <a:endParaRPr lang="es-P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457C-5831-B51B-5718-FF5A69AF01A7}"/>
              </a:ext>
            </a:extLst>
          </p:cNvPr>
          <p:cNvSpPr txBox="1"/>
          <p:nvPr/>
        </p:nvSpPr>
        <p:spPr>
          <a:xfrm>
            <a:off x="574220" y="883025"/>
            <a:ext cx="11503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Dashboard de Análisis Multivariable Geoespacial en Mapa con Filtro Dinámico</a:t>
            </a:r>
          </a:p>
          <a:p>
            <a:r>
              <a:rPr lang="en-US" dirty="0">
                <a:hlinkClick r:id="rId2"/>
              </a:rPr>
              <a:t>http://10.102.10.48/Desarrollos/Hidro/04.Analisis_Hidricos.html#analisis-linea-base-geoambiental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151BC-E6EC-FB52-74E5-1D43F0294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615" r="759" b="6786"/>
          <a:stretch/>
        </p:blipFill>
        <p:spPr>
          <a:xfrm>
            <a:off x="1266825" y="1752599"/>
            <a:ext cx="9982200" cy="47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326570" y="307603"/>
            <a:ext cx="11865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Dashboard de Análisis Multivariable Geoespacial en Mapa con Filtro Dinámico</a:t>
            </a:r>
          </a:p>
          <a:p>
            <a:r>
              <a:rPr lang="en-US" dirty="0">
                <a:hlinkClick r:id="rId2"/>
              </a:rPr>
              <a:t>http://10.102.10.48/Desarrollos/Hidro/08.Piper_Map.html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C7B60-E50F-D1DD-5713-BBBB3DFF0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5" b="1223"/>
          <a:stretch/>
        </p:blipFill>
        <p:spPr>
          <a:xfrm>
            <a:off x="747032" y="1138600"/>
            <a:ext cx="9850956" cy="54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326570" y="307603"/>
            <a:ext cx="1177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 err="1"/>
              <a:t>Dashboard</a:t>
            </a:r>
            <a:r>
              <a:rPr lang="es-PE" sz="2400" b="1" i="1" dirty="0"/>
              <a:t> de Análisis Multivariable Geoespacial en Mapa con Filtro Dinámico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FB2D5C-1212-292D-F065-76F2383D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1" y="1011874"/>
            <a:ext cx="10706098" cy="5141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FC64DB-0B93-224C-F457-A14C37DEEE64}"/>
              </a:ext>
            </a:extLst>
          </p:cNvPr>
          <p:cNvSpPr txBox="1"/>
          <p:nvPr/>
        </p:nvSpPr>
        <p:spPr>
          <a:xfrm>
            <a:off x="742950" y="6235992"/>
            <a:ext cx="742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http://10.102.10.48/Desarrollos/Peligro/05.Filtro_Map_Peligros.html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4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A03DC-3F83-400C-BF10-017194EC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66" y="3314304"/>
            <a:ext cx="3168352" cy="331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B6AD3-EB16-49CB-AC3E-1E790156EFF5}"/>
              </a:ext>
            </a:extLst>
          </p:cNvPr>
          <p:cNvSpPr txBox="1"/>
          <p:nvPr/>
        </p:nvSpPr>
        <p:spPr>
          <a:xfrm>
            <a:off x="759083" y="1333468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/>
              <a:t>Uso de </a:t>
            </a:r>
            <a:r>
              <a:rPr lang="es-PE" b="1" i="1" dirty="0" err="1"/>
              <a:t>neuralnet</a:t>
            </a:r>
            <a:r>
              <a:rPr lang="es-PE" dirty="0"/>
              <a:t> en la construcción del algoritmo de redes neuronales artificiales con una capa de 6 neuronas.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BFDB9-92BB-493B-A21F-A483725F7835}"/>
              </a:ext>
            </a:extLst>
          </p:cNvPr>
          <p:cNvSpPr txBox="1"/>
          <p:nvPr/>
        </p:nvSpPr>
        <p:spPr>
          <a:xfrm>
            <a:off x="649833" y="224796"/>
            <a:ext cx="1089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800" b="1" dirty="0"/>
              <a:t>Algoritmo de Redes Neuronales Artificiales aplicado a </a:t>
            </a:r>
            <a:r>
              <a:rPr lang="es-PE" sz="1800" b="1" dirty="0" err="1"/>
              <a:t>Susceptibilidada</a:t>
            </a:r>
            <a:r>
              <a:rPr lang="es-PE" sz="1800" b="1" dirty="0"/>
              <a:t> por Movimientos en Masa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8611C-17A2-4C83-ACD5-7A296E65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7" y="2981049"/>
            <a:ext cx="5673049" cy="3652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57B37-1B3E-4A2C-A4C2-79E0074D9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08" y="886216"/>
            <a:ext cx="6400800" cy="2542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98D51-A1E2-DA65-71F2-434F2C96F95F}"/>
              </a:ext>
            </a:extLst>
          </p:cNvPr>
          <p:cNvSpPr txBox="1"/>
          <p:nvPr/>
        </p:nvSpPr>
        <p:spPr>
          <a:xfrm>
            <a:off x="9588618" y="2657883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0.5% de todo el algoritmo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47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929EA3-6596-4333-9BE1-027F3551BE97}"/>
              </a:ext>
            </a:extLst>
          </p:cNvPr>
          <p:cNvSpPr txBox="1"/>
          <p:nvPr/>
        </p:nvSpPr>
        <p:spPr>
          <a:xfrm rot="5400000">
            <a:off x="749912" y="2591186"/>
            <a:ext cx="1292662" cy="136815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s-PE" b="1" dirty="0"/>
              <a:t>FLUJO DE TRABAJO DE LA RED NEURONAL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BB02-48B3-415F-87B6-EE06878B0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65" y="0"/>
            <a:ext cx="96840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C1BA4-E535-B330-6023-1F6D38161BA1}"/>
              </a:ext>
            </a:extLst>
          </p:cNvPr>
          <p:cNvSpPr txBox="1"/>
          <p:nvPr/>
        </p:nvSpPr>
        <p:spPr>
          <a:xfrm>
            <a:off x="3208020" y="1346985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Obtención de parámetros automatizado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081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4D7A1E-64CD-5A92-278E-6276C1647E8D}"/>
              </a:ext>
            </a:extLst>
          </p:cNvPr>
          <p:cNvSpPr txBox="1"/>
          <p:nvPr/>
        </p:nvSpPr>
        <p:spPr>
          <a:xfrm>
            <a:off x="602526" y="6370605"/>
            <a:ext cx="7846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http://10.102.10.48/Desarrollos/Peligro/Interactive_Map.html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EF7F1-841E-303C-129A-647BAB18A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2" y="289275"/>
            <a:ext cx="5608597" cy="5769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9F9DE-A850-7DA2-4820-FDF8340EDF31}"/>
              </a:ext>
            </a:extLst>
          </p:cNvPr>
          <p:cNvSpPr txBox="1"/>
          <p:nvPr/>
        </p:nvSpPr>
        <p:spPr>
          <a:xfrm>
            <a:off x="602526" y="2573722"/>
            <a:ext cx="455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Visualizador múltiple de parámetros de análisis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FFBAD-42DB-4905-B318-458E6155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67" y="914115"/>
            <a:ext cx="9380733" cy="5228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3F7B7-5D83-1FC6-EAC3-5F738FFBA642}"/>
              </a:ext>
            </a:extLst>
          </p:cNvPr>
          <p:cNvSpPr txBox="1"/>
          <p:nvPr/>
        </p:nvSpPr>
        <p:spPr>
          <a:xfrm>
            <a:off x="593846" y="267784"/>
            <a:ext cx="9921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800" b="1" dirty="0"/>
              <a:t>Dashboard de Redes Neuronales Artificiales aplicado a Susceptibilidad por Movimientos en Masa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F0293-B454-9403-1BD8-C9F24ACA9475}"/>
              </a:ext>
            </a:extLst>
          </p:cNvPr>
          <p:cNvSpPr txBox="1"/>
          <p:nvPr/>
        </p:nvSpPr>
        <p:spPr>
          <a:xfrm>
            <a:off x="540763" y="6142423"/>
            <a:ext cx="11110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http://10.102.10.48/</a:t>
            </a:r>
            <a:r>
              <a:rPr lang="en-US" dirty="0" err="1">
                <a:hlinkClick r:id="rId3"/>
              </a:rPr>
              <a:t>Desarrollos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Peligro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ANN_Peligros.html#análisis-mapa-de-predicción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6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C63F-7FA2-0222-4E36-2C209F20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6" y="1223492"/>
            <a:ext cx="9429750" cy="44110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800E9-25E8-5582-7E35-77152BC032AE}"/>
              </a:ext>
            </a:extLst>
          </p:cNvPr>
          <p:cNvSpPr txBox="1"/>
          <p:nvPr/>
        </p:nvSpPr>
        <p:spPr>
          <a:xfrm>
            <a:off x="907961" y="5526345"/>
            <a:ext cx="6984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https://alonso-otiniano.shinyapps.io/peligros_geologicos/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0F838-B22B-3DC6-0B7D-CE4048B77584}"/>
              </a:ext>
            </a:extLst>
          </p:cNvPr>
          <p:cNvSpPr txBox="1"/>
          <p:nvPr/>
        </p:nvSpPr>
        <p:spPr>
          <a:xfrm>
            <a:off x="527906" y="315992"/>
            <a:ext cx="924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Dashboard de Análisis Multivariable Geoespacial en Mapa con Filtro Dinámico Conexión API – NASA (Con reporte automático)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67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326570" y="307603"/>
            <a:ext cx="842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Reporte y </a:t>
            </a:r>
            <a:r>
              <a:rPr lang="es-PE" sz="2400" b="1" i="1" dirty="0" err="1"/>
              <a:t>Dashboard</a:t>
            </a:r>
            <a:r>
              <a:rPr lang="es-PE" sz="2400" b="1" i="1" dirty="0"/>
              <a:t> </a:t>
            </a:r>
            <a:r>
              <a:rPr lang="es-PE" sz="2400" b="1" i="1" dirty="0" err="1"/>
              <a:t>Automatico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F0610-5B3D-4153-DC9E-1D836D97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11" y="933742"/>
            <a:ext cx="7658764" cy="58069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CE2F1-985F-E003-FCF1-B02AFA48B736}"/>
              </a:ext>
            </a:extLst>
          </p:cNvPr>
          <p:cNvCxnSpPr>
            <a:cxnSpLocks/>
          </p:cNvCxnSpPr>
          <p:nvPr/>
        </p:nvCxnSpPr>
        <p:spPr>
          <a:xfrm flipH="1">
            <a:off x="1755321" y="5796643"/>
            <a:ext cx="3510644" cy="753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353040-2576-70DD-C80E-E25A6116E426}"/>
              </a:ext>
            </a:extLst>
          </p:cNvPr>
          <p:cNvSpPr txBox="1"/>
          <p:nvPr/>
        </p:nvSpPr>
        <p:spPr>
          <a:xfrm>
            <a:off x="5328556" y="5601092"/>
            <a:ext cx="253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Botón generador de reporte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875F5-DB2E-611A-BC61-ED313988A2EB}"/>
              </a:ext>
            </a:extLst>
          </p:cNvPr>
          <p:cNvSpPr txBox="1"/>
          <p:nvPr/>
        </p:nvSpPr>
        <p:spPr>
          <a:xfrm>
            <a:off x="3718832" y="645955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D:\1.2Autonomo2022_A\Shiny_creation\shiny_test</a:t>
            </a:r>
          </a:p>
        </p:txBody>
      </p:sp>
    </p:spTree>
    <p:extLst>
      <p:ext uri="{BB962C8B-B14F-4D97-AF65-F5344CB8AC3E}">
        <p14:creationId xmlns:p14="http://schemas.microsoft.com/office/powerpoint/2010/main" val="365470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468CB-7C2C-E16C-EB38-C049CDB620B6}"/>
              </a:ext>
            </a:extLst>
          </p:cNvPr>
          <p:cNvSpPr txBox="1"/>
          <p:nvPr/>
        </p:nvSpPr>
        <p:spPr>
          <a:xfrm>
            <a:off x="352424" y="759856"/>
            <a:ext cx="96145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Yanone Kaffeesatz"/>
              </a:rPr>
              <a:t>Problemática:</a:t>
            </a:r>
          </a:p>
          <a:p>
            <a:pPr algn="l"/>
            <a:endParaRPr lang="es-ES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Yanone Kaffeesatz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roid Serif"/>
              </a:rPr>
              <a:t>El estado como proveedor de herramientas de análisis </a:t>
            </a:r>
            <a:r>
              <a:rPr lang="es-E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roid Serif"/>
              </a:rPr>
              <a:t>geocientífico</a:t>
            </a: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roid Serif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Droid Serif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roid Serif"/>
              </a:rPr>
              <a:t>Herramientas online multiplataforma.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Droid Serif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roid Serif"/>
              </a:rPr>
              <a:t>Los desarrollos propios en los actuales softwares de análisis hidroquímico no se presentan como opción, y de existir, son métodos complejos.</a:t>
            </a:r>
          </a:p>
        </p:txBody>
      </p:sp>
    </p:spTree>
    <p:extLst>
      <p:ext uri="{BB962C8B-B14F-4D97-AF65-F5344CB8AC3E}">
        <p14:creationId xmlns:p14="http://schemas.microsoft.com/office/powerpoint/2010/main" val="615706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5BF7B-D59C-3C05-8530-6CA25542DF93}"/>
              </a:ext>
            </a:extLst>
          </p:cNvPr>
          <p:cNvSpPr txBox="1"/>
          <p:nvPr/>
        </p:nvSpPr>
        <p:spPr>
          <a:xfrm>
            <a:off x="326570" y="307603"/>
            <a:ext cx="842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/>
              <a:t>Reporte Generado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F1A8-5AC9-EA88-1DE1-8ADDE8F3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914924"/>
            <a:ext cx="9376384" cy="45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B014A-301D-DF2E-EC39-0CFCF6ED20ED}"/>
              </a:ext>
            </a:extLst>
          </p:cNvPr>
          <p:cNvSpPr txBox="1"/>
          <p:nvPr/>
        </p:nvSpPr>
        <p:spPr>
          <a:xfrm>
            <a:off x="1902278" y="5943075"/>
            <a:ext cx="667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REPORTE GENERADO EN .HTML, SE PUEDE OBTENER EN CUALQUIER FORMATO DESEADO (.Word, .</a:t>
            </a:r>
            <a:r>
              <a:rPr lang="es-PE" dirty="0" err="1"/>
              <a:t>pdf</a:t>
            </a:r>
            <a:r>
              <a:rPr lang="es-PE" dirty="0"/>
              <a:t>, …)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3B0D2-9F48-8C18-5A8E-6EBAEAC6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4" t="15245" r="37590" b="6666"/>
          <a:stretch/>
        </p:blipFill>
        <p:spPr>
          <a:xfrm>
            <a:off x="7766958" y="1234108"/>
            <a:ext cx="4098472" cy="53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25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5E0F6-ED58-E4E6-31FB-ED17E95D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2" y="304529"/>
            <a:ext cx="10104996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AEBB6-CE79-E769-4A39-71474363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06828"/>
            <a:ext cx="11124165" cy="5714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8A881-5EC9-CD21-2F82-8BC0037896F0}"/>
              </a:ext>
            </a:extLst>
          </p:cNvPr>
          <p:cNvSpPr txBox="1"/>
          <p:nvPr/>
        </p:nvSpPr>
        <p:spPr>
          <a:xfrm>
            <a:off x="647700" y="165854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1" i="1" dirty="0"/>
              <a:t>Dashboard de análisis de desplazamiento diferencial de los principales movimientos en masa en el sur del Perú en tiempo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59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C11A4-0E50-5C28-F69F-CA9325A4BCEE}"/>
              </a:ext>
            </a:extLst>
          </p:cNvPr>
          <p:cNvSpPr txBox="1"/>
          <p:nvPr/>
        </p:nvSpPr>
        <p:spPr>
          <a:xfrm>
            <a:off x="337184" y="422255"/>
            <a:ext cx="1128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1" dirty="0"/>
              <a:t>Long Short </a:t>
            </a:r>
            <a:r>
              <a:rPr lang="es-PE" b="1" i="1" dirty="0" err="1"/>
              <a:t>TermMemory</a:t>
            </a:r>
            <a:r>
              <a:rPr lang="es-PE" b="1" i="1" dirty="0"/>
              <a:t> - ARIMA (Serie de Tiempo) – Machine Learning Monitoreo Hidrogeológico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04D03-3FF4-66AD-D84F-CBD94E8F8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9"/>
          <a:stretch/>
        </p:blipFill>
        <p:spPr>
          <a:xfrm>
            <a:off x="777239" y="1140220"/>
            <a:ext cx="10249801" cy="51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99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2E8E0-BA66-5EC9-44B3-B5D8D721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34" y="569330"/>
            <a:ext cx="11121731" cy="56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1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45AB1-FBD2-8D0E-0344-94FC77A4692F}"/>
              </a:ext>
            </a:extLst>
          </p:cNvPr>
          <p:cNvSpPr txBox="1"/>
          <p:nvPr/>
        </p:nvSpPr>
        <p:spPr>
          <a:xfrm>
            <a:off x="306704" y="323195"/>
            <a:ext cx="1128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1" dirty="0"/>
              <a:t>Software de Análisis Geomatemático online para hidroquímica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A699F-F5F6-0977-7920-538994FE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61230"/>
            <a:ext cx="9852660" cy="51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0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84DA5-CDCE-D181-96D0-61E91114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758984"/>
            <a:ext cx="11220428" cy="51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1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D27E8-8A52-3F77-6908-C8E1665CB8AD}"/>
              </a:ext>
            </a:extLst>
          </p:cNvPr>
          <p:cNvSpPr txBox="1"/>
          <p:nvPr/>
        </p:nvSpPr>
        <p:spPr>
          <a:xfrm>
            <a:off x="273229" y="534838"/>
            <a:ext cx="907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400" b="1" i="1" dirty="0"/>
              <a:t>Transformación de Coordenadas Locales Antiguas a Coordenadas UTM WGS84 en Mina Buenaventura (unidad antigua)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094AC-77F4-1DDB-11D3-E31D7220CD25}"/>
              </a:ext>
            </a:extLst>
          </p:cNvPr>
          <p:cNvSpPr/>
          <p:nvPr/>
        </p:nvSpPr>
        <p:spPr>
          <a:xfrm>
            <a:off x="2833007" y="5719401"/>
            <a:ext cx="1143000" cy="36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ED0E7-20AF-55DC-7445-ACB63A6A1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" b="1"/>
          <a:stretch/>
        </p:blipFill>
        <p:spPr>
          <a:xfrm>
            <a:off x="326569" y="1987296"/>
            <a:ext cx="7815335" cy="4259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69494-93C3-81FE-652A-60BD362B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878" y="3685310"/>
            <a:ext cx="3625553" cy="144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F3D8F-F218-6EFF-1091-C33D7A5A84F1}"/>
              </a:ext>
            </a:extLst>
          </p:cNvPr>
          <p:cNvSpPr txBox="1"/>
          <p:nvPr/>
        </p:nvSpPr>
        <p:spPr>
          <a:xfrm>
            <a:off x="8239878" y="3172690"/>
            <a:ext cx="371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/>
              <a:t>Código de procesado de puntos</a:t>
            </a:r>
            <a:endParaRPr lang="en-US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8F7BB-B3A2-8471-B057-4E946BDF2018}"/>
              </a:ext>
            </a:extLst>
          </p:cNvPr>
          <p:cNvSpPr txBox="1"/>
          <p:nvPr/>
        </p:nvSpPr>
        <p:spPr>
          <a:xfrm>
            <a:off x="531766" y="165506"/>
            <a:ext cx="761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CASO PRÁCTICO - MINA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83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7127C-A46C-0AD5-1B37-A438D7F84759}"/>
              </a:ext>
            </a:extLst>
          </p:cNvPr>
          <p:cNvSpPr txBox="1"/>
          <p:nvPr/>
        </p:nvSpPr>
        <p:spPr>
          <a:xfrm>
            <a:off x="337185" y="142994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6.</a:t>
            </a:r>
            <a:r>
              <a:rPr lang="es-PE" sz="1800" dirty="0"/>
              <a:t> Limitaciones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0E0C8-C2DD-092C-0875-EB47345871F7}"/>
              </a:ext>
            </a:extLst>
          </p:cNvPr>
          <p:cNvSpPr txBox="1"/>
          <p:nvPr/>
        </p:nvSpPr>
        <p:spPr>
          <a:xfrm>
            <a:off x="586740" y="693420"/>
            <a:ext cx="90449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Equipos con baja capacidad de procesamiento (tiempo de compra)</a:t>
            </a: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Ausencia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data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enfoca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geomatemático.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Carencia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accesibilidad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repositorios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desarrolladores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geomatemáticos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CRAN, Pip,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geocatmin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API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conexión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entornos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Desarrollo geomatemático.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internet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3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4F260-9D62-68BD-8332-85B6EB16D723}"/>
              </a:ext>
            </a:extLst>
          </p:cNvPr>
          <p:cNvSpPr txBox="1"/>
          <p:nvPr/>
        </p:nvSpPr>
        <p:spPr>
          <a:xfrm>
            <a:off x="207645" y="90011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7.</a:t>
            </a:r>
            <a:r>
              <a:rPr lang="es-PE" sz="1800" dirty="0"/>
              <a:t> Conclusiones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F1AAE-5D4F-26AA-877E-49E658D45A3F}"/>
              </a:ext>
            </a:extLst>
          </p:cNvPr>
          <p:cNvSpPr txBox="1"/>
          <p:nvPr/>
        </p:nvSpPr>
        <p:spPr>
          <a:xfrm>
            <a:off x="201930" y="764143"/>
            <a:ext cx="11125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El diseño del flujo de dato y su uso para el planteamiento de un plan de trabajo estructurado ha generado eficiencia y eficacia en el desarrollo de modelos </a:t>
            </a:r>
            <a:r>
              <a:rPr lang="es-PE" dirty="0" err="1"/>
              <a:t>geomatemáticos</a:t>
            </a:r>
            <a:r>
              <a:rPr lang="es-P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El método ROS y alternos son muy útiles al momento de trabajar con data debajo de límite de detección permiten no perder información, no sesgar la distribución y buen ajuste para procesos posteriores (Análisis multivariado, machine learning, geoestadística y series de tiempo).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Desarrollo de </a:t>
            </a:r>
            <a:r>
              <a:rPr lang="en-US" dirty="0" err="1"/>
              <a:t>procesos</a:t>
            </a:r>
            <a:r>
              <a:rPr lang="en-US" dirty="0"/>
              <a:t> de </a:t>
            </a:r>
            <a:r>
              <a:rPr lang="en-US" dirty="0" err="1"/>
              <a:t>modelización</a:t>
            </a:r>
            <a:r>
              <a:rPr lang="en-US" dirty="0"/>
              <a:t> </a:t>
            </a:r>
            <a:r>
              <a:rPr lang="en-US" dirty="0" err="1"/>
              <a:t>inteligente</a:t>
            </a:r>
            <a:r>
              <a:rPr lang="en-US" dirty="0"/>
              <a:t> con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propios</a:t>
            </a:r>
            <a:r>
              <a:rPr lang="en-US" dirty="0"/>
              <a:t> que </a:t>
            </a:r>
            <a:r>
              <a:rPr lang="en-US" dirty="0" err="1"/>
              <a:t>permitan</a:t>
            </a:r>
            <a:r>
              <a:rPr lang="en-US" dirty="0"/>
              <a:t> </a:t>
            </a:r>
            <a:r>
              <a:rPr lang="en-US" dirty="0" err="1"/>
              <a:t>solucionar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</a:t>
            </a:r>
            <a:r>
              <a:rPr lang="en-US" dirty="0" err="1"/>
              <a:t>estructura</a:t>
            </a:r>
            <a:r>
              <a:rPr lang="en-US" dirty="0"/>
              <a:t> de </a:t>
            </a:r>
            <a:r>
              <a:rPr lang="en-US" dirty="0" err="1"/>
              <a:t>modelos</a:t>
            </a:r>
            <a:r>
              <a:rPr lang="en-US" dirty="0"/>
              <a:t> de machine learning, </a:t>
            </a:r>
            <a:r>
              <a:rPr lang="en-US" dirty="0" err="1"/>
              <a:t>estadísticos</a:t>
            </a:r>
            <a:r>
              <a:rPr lang="en-US" dirty="0"/>
              <a:t> y </a:t>
            </a:r>
            <a:r>
              <a:rPr lang="en-US" dirty="0" err="1"/>
              <a:t>geoestadísticos</a:t>
            </a:r>
            <a:r>
              <a:rPr lang="en-US" dirty="0"/>
              <a:t>, </a:t>
            </a:r>
            <a:r>
              <a:rPr lang="en-US" dirty="0" err="1"/>
              <a:t>analizar</a:t>
            </a:r>
            <a:r>
              <a:rPr lang="en-US" dirty="0"/>
              <a:t> y </a:t>
            </a:r>
            <a:r>
              <a:rPr lang="en-US" dirty="0" err="1"/>
              <a:t>automatizar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geodata.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 </a:t>
            </a:r>
            <a:r>
              <a:rPr lang="en-US" dirty="0" err="1"/>
              <a:t>automatizaciones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evaluación</a:t>
            </a:r>
            <a:r>
              <a:rPr lang="en-US" dirty="0"/>
              <a:t> de la geodatabase </a:t>
            </a:r>
            <a:r>
              <a:rPr lang="en-US" dirty="0" err="1"/>
              <a:t>permiten</a:t>
            </a:r>
            <a:r>
              <a:rPr lang="en-US" dirty="0"/>
              <a:t> la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y la </a:t>
            </a:r>
            <a:r>
              <a:rPr lang="en-US" dirty="0" err="1"/>
              <a:t>obtención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redundantes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 QA/QC del </a:t>
            </a:r>
            <a:r>
              <a:rPr lang="en-US" dirty="0" err="1"/>
              <a:t>dato</a:t>
            </a:r>
            <a:r>
              <a:rPr lang="en-US" dirty="0"/>
              <a:t>,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estadísticos</a:t>
            </a:r>
            <a:r>
              <a:rPr lang="en-US" dirty="0"/>
              <a:t> </a:t>
            </a:r>
            <a:r>
              <a:rPr lang="en-US" dirty="0" err="1"/>
              <a:t>descriptivos</a:t>
            </a:r>
            <a:r>
              <a:rPr lang="en-US" dirty="0"/>
              <a:t> e </a:t>
            </a:r>
            <a:r>
              <a:rPr lang="en-US" dirty="0" err="1"/>
              <a:t>inferenciales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estandarizada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desarrollo</a:t>
            </a:r>
            <a:r>
              <a:rPr lang="en-US" dirty="0"/>
              <a:t> de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geomatemáticos</a:t>
            </a:r>
            <a:r>
              <a:rPr lang="en-US" dirty="0"/>
              <a:t> para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la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costos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licenciamiento</a:t>
            </a:r>
            <a:r>
              <a:rPr lang="en-US" dirty="0"/>
              <a:t> de software </a:t>
            </a:r>
            <a:r>
              <a:rPr lang="en-US" dirty="0" err="1"/>
              <a:t>comercial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 la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desarrollos</a:t>
            </a:r>
            <a:r>
              <a:rPr lang="en-US" dirty="0"/>
              <a:t> </a:t>
            </a:r>
            <a:r>
              <a:rPr lang="en-US" dirty="0" err="1"/>
              <a:t>geomatemáticos</a:t>
            </a:r>
            <a:r>
              <a:rPr lang="en-US" dirty="0"/>
              <a:t> se require personal </a:t>
            </a:r>
            <a:r>
              <a:rPr lang="en-US" dirty="0" err="1"/>
              <a:t>especializado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geociencias</a:t>
            </a:r>
            <a:r>
              <a:rPr lang="en-US" dirty="0"/>
              <a:t> con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matemática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 y </a:t>
            </a:r>
            <a:r>
              <a:rPr lang="en-US" dirty="0" err="1"/>
              <a:t>ciencias</a:t>
            </a:r>
            <a:r>
              <a:rPr lang="en-US" dirty="0"/>
              <a:t> de la </a:t>
            </a:r>
            <a:r>
              <a:rPr lang="en-US" dirty="0" err="1"/>
              <a:t>computación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s-P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9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E1C3B0-586C-47DE-968A-8FFA00D184F2}"/>
              </a:ext>
            </a:extLst>
          </p:cNvPr>
          <p:cNvSpPr txBox="1"/>
          <p:nvPr/>
        </p:nvSpPr>
        <p:spPr>
          <a:xfrm>
            <a:off x="377846" y="828288"/>
            <a:ext cx="1167699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2. Objetivo</a:t>
            </a:r>
          </a:p>
          <a:p>
            <a:endParaRPr lang="es-P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000" dirty="0"/>
              <a:t>Desarrollo de nueva metodología de alcance automatizado aplicando estadística, geoestadística y machine learning.</a:t>
            </a:r>
          </a:p>
          <a:p>
            <a:endParaRPr lang="es-PE" sz="2800" dirty="0"/>
          </a:p>
          <a:p>
            <a:r>
              <a:rPr lang="es-PE" sz="2800" dirty="0"/>
              <a:t>Objetivos Específicos puede ser por programas()….. Fin futuro de integrar la data e información () …</a:t>
            </a:r>
          </a:p>
          <a:p>
            <a:endParaRPr lang="es-P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Mapear y diseñar el flujo de dato geológico.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Proveer de herramientas multiplataforma para análisis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geocientífico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 comunidad investigadora nacional como labor del servicio geológico y de investigación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geocientífica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nacional (INGEMMET).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Reducir drásticamente los tiempo de trabajo no interpretativo de tratamiento y procesamiento de información.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puesta en funcionamiento y de libre disponibilidad de aplicativos orientados al análisis geomatemático de información geológica.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942013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6C952A-E758-B2C5-4447-ADBBFED48EAC}"/>
              </a:ext>
            </a:extLst>
          </p:cNvPr>
          <p:cNvSpPr txBox="1"/>
          <p:nvPr/>
        </p:nvSpPr>
        <p:spPr>
          <a:xfrm>
            <a:off x="466724" y="1221939"/>
            <a:ext cx="99421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 Recomendaciones:</a:t>
            </a:r>
          </a:p>
          <a:p>
            <a:pPr algn="l"/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la etapa de desarrollo, las continuas pruebas que se realizan sobre los algoritmos requieren capacidades altas de procesamiento, requiriéndose equipos óptimos.</a:t>
            </a:r>
          </a:p>
          <a:p>
            <a:pPr algn="l"/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equipos de trabajo deben ser multidisciplinarios, liderados por geocientíficos con alto conocimiento de herramientas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geoinformáticas</a:t>
            </a: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s-E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desarrollos informáticos en geociencias deben culminar en productos de uso intuitivo.</a:t>
            </a:r>
          </a:p>
        </p:txBody>
      </p:sp>
    </p:spTree>
    <p:extLst>
      <p:ext uri="{BB962C8B-B14F-4D97-AF65-F5344CB8AC3E}">
        <p14:creationId xmlns:p14="http://schemas.microsoft.com/office/powerpoint/2010/main" val="428547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9DB6F2-2D8E-ECFE-F2FC-5C6BFF641584}"/>
              </a:ext>
            </a:extLst>
          </p:cNvPr>
          <p:cNvSpPr txBox="1"/>
          <p:nvPr/>
        </p:nvSpPr>
        <p:spPr>
          <a:xfrm>
            <a:off x="197732" y="2547256"/>
            <a:ext cx="197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/>
              <a:t>FLUJO GENERAL DE TRABAJO DE LOS DESARROLLOS</a:t>
            </a:r>
          </a:p>
          <a:p>
            <a:pPr algn="just"/>
            <a:r>
              <a:rPr lang="es-PE" dirty="0"/>
              <a:t>PARA. XXX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9378A-618C-33D9-096A-7E280999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27" y="258805"/>
            <a:ext cx="9121930" cy="6340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4293F-4AC7-B5AD-558A-CFB3570B9B13}"/>
              </a:ext>
            </a:extLst>
          </p:cNvPr>
          <p:cNvSpPr txBox="1"/>
          <p:nvPr/>
        </p:nvSpPr>
        <p:spPr>
          <a:xfrm>
            <a:off x="197732" y="158234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3</a:t>
            </a:r>
            <a:r>
              <a:rPr lang="es-PE" sz="1800" dirty="0"/>
              <a:t>. Mapeo y Diseño del Flujo de Dato</a:t>
            </a:r>
          </a:p>
        </p:txBody>
      </p:sp>
    </p:spTree>
    <p:extLst>
      <p:ext uri="{BB962C8B-B14F-4D97-AF65-F5344CB8AC3E}">
        <p14:creationId xmlns:p14="http://schemas.microsoft.com/office/powerpoint/2010/main" val="276060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6C0DC65-B8B5-40B1-A89B-CB0745E5C792}"/>
              </a:ext>
            </a:extLst>
          </p:cNvPr>
          <p:cNvSpPr txBox="1"/>
          <p:nvPr/>
        </p:nvSpPr>
        <p:spPr>
          <a:xfrm>
            <a:off x="3722913" y="53254"/>
            <a:ext cx="422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i="1" dirty="0"/>
              <a:t>UML DEL DATO DE DATO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0A7770-EA70-471F-ADB2-BF3F8201B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14"/>
            <a:ext cx="12192000" cy="60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EE321DB-4ED4-48F8-AF1F-A08D67CEAE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3" y="1136243"/>
            <a:ext cx="6818586" cy="40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1D5EB5-DD39-41B8-90E7-B5B5AE500AC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3" t="1" r="71" b="591"/>
          <a:stretch/>
        </p:blipFill>
        <p:spPr bwMode="auto">
          <a:xfrm>
            <a:off x="8549907" y="951577"/>
            <a:ext cx="2498834" cy="4954845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FAD0E-EF75-DBCC-46E4-F7212651354A}"/>
              </a:ext>
            </a:extLst>
          </p:cNvPr>
          <p:cNvSpPr txBox="1"/>
          <p:nvPr/>
        </p:nvSpPr>
        <p:spPr>
          <a:xfrm>
            <a:off x="1395704" y="675471"/>
            <a:ext cx="55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/>
              <a:t>FLUJO GENERAL DE TRABAJO DE LOS DESARROLLOS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2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353E-5AD1-CD5A-1A4F-88957D29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30" y="796601"/>
            <a:ext cx="7887383" cy="5395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B2C1D-4180-6E11-3E2C-BBC225D710CF}"/>
              </a:ext>
            </a:extLst>
          </p:cNvPr>
          <p:cNvSpPr txBox="1"/>
          <p:nvPr/>
        </p:nvSpPr>
        <p:spPr>
          <a:xfrm>
            <a:off x="421480" y="427269"/>
            <a:ext cx="39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/>
              <a:t>IMPLEMENTACIÓN DE PLATAFORMA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8C64CB-C9D3-470A-8DE3-817BEDFEF6D9}"/>
              </a:ext>
            </a:extLst>
          </p:cNvPr>
          <p:cNvSpPr txBox="1"/>
          <p:nvPr/>
        </p:nvSpPr>
        <p:spPr>
          <a:xfrm>
            <a:off x="2657475" y="181303"/>
            <a:ext cx="687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HERRAMIENTAS DE RSTUDIO (CONTROL DE CALIDAD DEL DATO)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DBCAB-5E63-4701-9094-A5F9D4EC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5" y="1291386"/>
            <a:ext cx="5582066" cy="42752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CF84C0-6EE8-4DA0-902E-0D52A1BD5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75" y="1291386"/>
            <a:ext cx="6110500" cy="42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34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</TotalTime>
  <Words>1163</Words>
  <Application>Microsoft Office PowerPoint</Application>
  <PresentationFormat>Widescreen</PresentationFormat>
  <Paragraphs>157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Droid Serif</vt:lpstr>
      <vt:lpstr>Trebuchet MS</vt:lpstr>
      <vt:lpstr>var(--header-font-family)</vt:lpstr>
      <vt:lpstr>Wingdings 3</vt:lpstr>
      <vt:lpstr>Yanone Kaffeesatz</vt:lpstr>
      <vt:lpstr>Faceta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aotiniano@ingemmet.gob.pe</dc:creator>
  <cp:lastModifiedBy>Alonso</cp:lastModifiedBy>
  <cp:revision>53</cp:revision>
  <dcterms:created xsi:type="dcterms:W3CDTF">2021-02-16T16:29:29Z</dcterms:created>
  <dcterms:modified xsi:type="dcterms:W3CDTF">2022-10-17T23:06:00Z</dcterms:modified>
</cp:coreProperties>
</file>